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67" r:id="rId5"/>
    <p:sldId id="26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v>% справившихся 2020</c:v>
          </c:tx>
          <c:val>
            <c:numRef>
              <c:f>Лист1!$B$3:$B$21</c:f>
              <c:numCache>
                <c:formatCode>General</c:formatCode>
                <c:ptCount val="19"/>
                <c:pt idx="0">
                  <c:v>94.05</c:v>
                </c:pt>
                <c:pt idx="1">
                  <c:v>99.59</c:v>
                </c:pt>
                <c:pt idx="2">
                  <c:v>88.11999999999999</c:v>
                </c:pt>
                <c:pt idx="3">
                  <c:v>96.09</c:v>
                </c:pt>
                <c:pt idx="4">
                  <c:v>96.63</c:v>
                </c:pt>
                <c:pt idx="5">
                  <c:v>72.8</c:v>
                </c:pt>
                <c:pt idx="6">
                  <c:v>62.89</c:v>
                </c:pt>
                <c:pt idx="7">
                  <c:v>77.599999999999994</c:v>
                </c:pt>
                <c:pt idx="8">
                  <c:v>72.14</c:v>
                </c:pt>
                <c:pt idx="9">
                  <c:v>77.260000000000005</c:v>
                </c:pt>
                <c:pt idx="10">
                  <c:v>66.010000000000005</c:v>
                </c:pt>
                <c:pt idx="11">
                  <c:v>52.91</c:v>
                </c:pt>
                <c:pt idx="12">
                  <c:v>24.919999999999987</c:v>
                </c:pt>
                <c:pt idx="13">
                  <c:v>1.1900000000000017</c:v>
                </c:pt>
                <c:pt idx="14">
                  <c:v>11.54</c:v>
                </c:pt>
                <c:pt idx="15">
                  <c:v>3.77</c:v>
                </c:pt>
                <c:pt idx="16">
                  <c:v>26.05</c:v>
                </c:pt>
                <c:pt idx="17">
                  <c:v>1.87</c:v>
                </c:pt>
                <c:pt idx="18">
                  <c:v>11.15</c:v>
                </c:pt>
              </c:numCache>
            </c:numRef>
          </c:val>
        </c:ser>
        <c:ser>
          <c:idx val="1"/>
          <c:order val="1"/>
          <c:tx>
            <c:v>% справившихся 2021</c:v>
          </c:tx>
          <c:val>
            <c:numRef>
              <c:f>Лист1!$C$3:$C$21</c:f>
              <c:numCache>
                <c:formatCode>General</c:formatCode>
                <c:ptCount val="19"/>
                <c:pt idx="0">
                  <c:v>98</c:v>
                </c:pt>
                <c:pt idx="1">
                  <c:v>97</c:v>
                </c:pt>
                <c:pt idx="2">
                  <c:v>92</c:v>
                </c:pt>
                <c:pt idx="3">
                  <c:v>92</c:v>
                </c:pt>
                <c:pt idx="4">
                  <c:v>94</c:v>
                </c:pt>
                <c:pt idx="5">
                  <c:v>82</c:v>
                </c:pt>
                <c:pt idx="6">
                  <c:v>80</c:v>
                </c:pt>
                <c:pt idx="7">
                  <c:v>77</c:v>
                </c:pt>
                <c:pt idx="8">
                  <c:v>86</c:v>
                </c:pt>
                <c:pt idx="9">
                  <c:v>72</c:v>
                </c:pt>
                <c:pt idx="10">
                  <c:v>55</c:v>
                </c:pt>
                <c:pt idx="11">
                  <c:v>48</c:v>
                </c:pt>
                <c:pt idx="12">
                  <c:v>34</c:v>
                </c:pt>
                <c:pt idx="13">
                  <c:v>9</c:v>
                </c:pt>
                <c:pt idx="14">
                  <c:v>21</c:v>
                </c:pt>
                <c:pt idx="15">
                  <c:v>2</c:v>
                </c:pt>
                <c:pt idx="16">
                  <c:v>17</c:v>
                </c:pt>
                <c:pt idx="17">
                  <c:v>1</c:v>
                </c:pt>
                <c:pt idx="18">
                  <c:v>11</c:v>
                </c:pt>
              </c:numCache>
            </c:numRef>
          </c:val>
        </c:ser>
        <c:axId val="92333568"/>
        <c:axId val="92335488"/>
      </c:barChart>
      <c:catAx>
        <c:axId val="923335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Задания</a:t>
                </a:r>
              </a:p>
            </c:rich>
          </c:tx>
          <c:layout/>
        </c:title>
        <c:tickLblPos val="nextTo"/>
        <c:crossAx val="92335488"/>
        <c:crosses val="autoZero"/>
        <c:auto val="1"/>
        <c:lblAlgn val="ctr"/>
        <c:lblOffset val="100"/>
      </c:catAx>
      <c:valAx>
        <c:axId val="9233548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Доля справившихся</a:t>
                </a:r>
              </a:p>
            </c:rich>
          </c:tx>
          <c:layout/>
        </c:title>
        <c:numFmt formatCode="General" sourceLinked="1"/>
        <c:tickLblPos val="nextTo"/>
        <c:crossAx val="92333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401998579689555"/>
          <c:y val="0.16083613709360173"/>
          <c:w val="0.22359976022506473"/>
          <c:h val="0.15643561333356823"/>
        </c:manualLayout>
      </c:layout>
      <c:overlay val="1"/>
    </c:legend>
    <c:plotVisOnly val="1"/>
    <c:dispBlanksAs val="gap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928670"/>
          <a:ext cx="9144000" cy="5929328"/>
        </p:xfrm>
        <a:graphic>
          <a:graphicData uri="http://schemas.openxmlformats.org/drawingml/2006/table">
            <a:tbl>
              <a:tblPr/>
              <a:tblGrid>
                <a:gridCol w="1500648"/>
                <a:gridCol w="2075591"/>
                <a:gridCol w="2034039"/>
                <a:gridCol w="1895861"/>
                <a:gridCol w="1637861"/>
              </a:tblGrid>
              <a:tr h="459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Гимназия(65)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0/0%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20/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33/</a:t>
                      </a:r>
                      <a:r>
                        <a:rPr lang="ru-RU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12/18%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Лицей(50)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7-7=0/(14/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0%</a:t>
                      </a: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10+5/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26+1/</a:t>
                      </a:r>
                      <a:r>
                        <a:rPr lang="ru-RU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7+1/16%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СОШ№1(62)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39-27=12/(69/</a:t>
                      </a:r>
                      <a:r>
                        <a:rPr lang="ru-RU" sz="1600" b="1">
                          <a:solidFill>
                            <a:srgbClr val="98480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19%</a:t>
                      </a:r>
                      <a:r>
                        <a:rPr lang="ru-RU" sz="1600">
                          <a:solidFill>
                            <a:srgbClr val="98480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16+24/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7+4/18%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0/0%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СОШ№2(75)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9-4=5/(12/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7%)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24+3/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41+1/15%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ООШ№3(22)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6-5=1(27/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5%</a:t>
                      </a: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7+5/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9/41%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0/0%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СОШ№6(118)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43-39=4(36/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3%</a:t>
                      </a: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40+31/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32+8/34%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3/2,5%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СОШ№8(134)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20-16=4/(15/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3%)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34+14/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79+2/</a:t>
                      </a:r>
                      <a:r>
                        <a:rPr lang="ru-RU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1/0,7%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СОШ№10(81)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11-7=4/(14/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5%)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22+5/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46+2/</a:t>
                      </a:r>
                      <a:r>
                        <a:rPr lang="ru-RU" sz="1600" b="1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2/2,5%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СОШ№14(99)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59-41=18/60/</a:t>
                      </a:r>
                      <a:r>
                        <a:rPr lang="ru-RU" sz="1600" b="1" dirty="0">
                          <a:solidFill>
                            <a:srgbClr val="98480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18%</a:t>
                      </a:r>
                      <a:r>
                        <a:rPr lang="ru-RU" sz="1600" dirty="0">
                          <a:solidFill>
                            <a:srgbClr val="98480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31+32/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64%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9+9/18%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0/0%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ООШ№15(70)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32-17=15(46/</a:t>
                      </a:r>
                      <a:r>
                        <a:rPr lang="ru-RU" sz="1600" b="1" dirty="0">
                          <a:solidFill>
                            <a:srgbClr val="98480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21%</a:t>
                      </a:r>
                      <a:r>
                        <a:rPr lang="ru-RU" sz="1600" dirty="0">
                          <a:solidFill>
                            <a:srgbClr val="98480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23+16/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13+1/20%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2/3%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Итого(776)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226-163=63/(29/8%)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227+135=362/(47%)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295+28=323/42%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28+1/3,7%/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92,6%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000232" y="14285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ОГЭ - 2021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математике 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tx1"/>
                </a:solidFill>
              </a:rPr>
              <a:t>Профильный ЕГЭ. Задание 15</a:t>
            </a:r>
            <a:endParaRPr lang="en-US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14938" y="5214938"/>
          <a:ext cx="3357562" cy="1263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831"/>
                <a:gridCol w="1748731"/>
              </a:tblGrid>
              <a:tr h="590350"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en-US" sz="26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2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</a:rPr>
                        <a:t>202</a:t>
                      </a:r>
                      <a:r>
                        <a:rPr lang="en-US" sz="26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3" marB="45723"/>
                </a:tc>
              </a:tr>
              <a:tr h="6733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b="1" dirty="0" smtClean="0"/>
                        <a:t>1</a:t>
                      </a:r>
                      <a:r>
                        <a:rPr lang="en-US" sz="2600" b="1" dirty="0" smtClean="0"/>
                        <a:t>1</a:t>
                      </a:r>
                      <a:r>
                        <a:rPr lang="ru-RU" sz="2600" b="1" dirty="0" smtClean="0"/>
                        <a:t>,</a:t>
                      </a:r>
                      <a:r>
                        <a:rPr lang="en-US" sz="2600" b="1" dirty="0" smtClean="0"/>
                        <a:t>54</a:t>
                      </a:r>
                      <a:r>
                        <a:rPr lang="ru-RU" sz="2600" b="1" dirty="0" smtClean="0"/>
                        <a:t>%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21</a:t>
                      </a:r>
                      <a:r>
                        <a:rPr lang="ru-RU" sz="2600" b="1" dirty="0" smtClean="0"/>
                        <a:t>%</a:t>
                      </a:r>
                      <a:endParaRPr lang="ru-RU" sz="2600" b="1" dirty="0"/>
                    </a:p>
                  </a:txBody>
                  <a:tcPr marL="91439" marR="91439" marT="45723" marB="45723"/>
                </a:tc>
              </a:tr>
            </a:tbl>
          </a:graphicData>
        </a:graphic>
      </p:graphicFrame>
      <p:graphicFrame>
        <p:nvGraphicFramePr>
          <p:cNvPr id="7182" name="Объект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6386" name="Формула" r:id="rId3" imgW="114151" imgH="215619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1357298"/>
            <a:ext cx="1285852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3071810"/>
            <a:ext cx="121444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202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1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charset="0"/>
              <a:cs typeface="+mn-cs"/>
            </a:endParaRPr>
          </a:p>
        </p:txBody>
      </p:sp>
      <p:sp>
        <p:nvSpPr>
          <p:cNvPr id="7185" name="Прямоугольник 11"/>
          <p:cNvSpPr>
            <a:spLocks noChangeArrowheads="1"/>
          </p:cNvSpPr>
          <p:nvPr/>
        </p:nvSpPr>
        <p:spPr bwMode="auto">
          <a:xfrm>
            <a:off x="1071563" y="3714750"/>
            <a:ext cx="7215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Решите неравенство</a:t>
            </a:r>
            <a:endParaRPr lang="ru-RU" i="1"/>
          </a:p>
        </p:txBody>
      </p:sp>
      <p:sp>
        <p:nvSpPr>
          <p:cNvPr id="7186" name="Прямоугольник 11"/>
          <p:cNvSpPr>
            <a:spLocks noChangeArrowheads="1"/>
          </p:cNvSpPr>
          <p:nvPr/>
        </p:nvSpPr>
        <p:spPr bwMode="auto">
          <a:xfrm>
            <a:off x="928662" y="2357430"/>
            <a:ext cx="7215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Решите неравенство   </a:t>
            </a:r>
            <a:r>
              <a:rPr lang="en-US" i="1" dirty="0"/>
              <a:t>x</a:t>
            </a:r>
            <a:r>
              <a:rPr lang="ru-RU" i="1" baseline="30000" dirty="0"/>
              <a:t>2</a:t>
            </a:r>
            <a:r>
              <a:rPr lang="en-US" i="1" dirty="0"/>
              <a:t>log</a:t>
            </a:r>
            <a:r>
              <a:rPr lang="ru-RU" i="1" baseline="-25000" dirty="0"/>
              <a:t>512</a:t>
            </a:r>
            <a:r>
              <a:rPr lang="ru-RU" i="1" dirty="0"/>
              <a:t>(</a:t>
            </a:r>
            <a:r>
              <a:rPr lang="en-US" i="1" dirty="0"/>
              <a:t>x</a:t>
            </a:r>
            <a:r>
              <a:rPr lang="ru-RU" i="1" dirty="0"/>
              <a:t>+7)≤</a:t>
            </a:r>
            <a:r>
              <a:rPr lang="en-US" i="1" dirty="0"/>
              <a:t>log</a:t>
            </a:r>
            <a:r>
              <a:rPr lang="ru-RU" i="1" baseline="-25000" dirty="0"/>
              <a:t>2</a:t>
            </a:r>
            <a:r>
              <a:rPr lang="ru-RU" i="1" dirty="0"/>
              <a:t>(</a:t>
            </a:r>
            <a:r>
              <a:rPr lang="en-US" i="1" dirty="0"/>
              <a:t>x</a:t>
            </a:r>
            <a:r>
              <a:rPr lang="ru-RU" i="1" baseline="30000" dirty="0"/>
              <a:t>2</a:t>
            </a:r>
            <a:r>
              <a:rPr lang="ru-RU" i="1" dirty="0"/>
              <a:t>+14</a:t>
            </a:r>
            <a:r>
              <a:rPr lang="en-US" i="1" dirty="0"/>
              <a:t>x</a:t>
            </a:r>
            <a:r>
              <a:rPr lang="ru-RU" i="1" dirty="0"/>
              <a:t>+49).</a:t>
            </a:r>
          </a:p>
        </p:txBody>
      </p:sp>
      <p:pic>
        <p:nvPicPr>
          <p:cNvPr id="718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1275" y="3716338"/>
            <a:ext cx="4897438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tx1"/>
                </a:solidFill>
              </a:rPr>
              <a:t>Профильный ЕГЭ. Задание 1</a:t>
            </a:r>
            <a:r>
              <a:rPr lang="en-US" dirty="0" smtClean="0">
                <a:solidFill>
                  <a:schemeClr val="tx1"/>
                </a:solidFill>
              </a:rPr>
              <a:t>6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14938" y="5214938"/>
          <a:ext cx="3357562" cy="1428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831"/>
                <a:gridCol w="1748731"/>
              </a:tblGrid>
              <a:tr h="755254"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en-US" sz="26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2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</a:rPr>
                        <a:t>202</a:t>
                      </a:r>
                      <a:r>
                        <a:rPr lang="en-US" sz="26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6" marB="45736"/>
                </a:tc>
              </a:tr>
              <a:tr h="6734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 dirty="0" smtClean="0"/>
                        <a:t>3,77</a:t>
                      </a:r>
                      <a:r>
                        <a:rPr lang="ru-RU" sz="2600" b="1" dirty="0" smtClean="0"/>
                        <a:t>%</a:t>
                      </a:r>
                    </a:p>
                  </a:txBody>
                  <a:tcPr marL="91439" marR="91439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2</a:t>
                      </a:r>
                      <a:r>
                        <a:rPr lang="ru-RU" sz="2600" b="1" dirty="0" smtClean="0"/>
                        <a:t>%</a:t>
                      </a:r>
                      <a:endParaRPr lang="ru-RU" sz="2600" b="1" dirty="0"/>
                    </a:p>
                  </a:txBody>
                  <a:tcPr marL="91439" marR="91439" marT="45736" marB="45736"/>
                </a:tc>
              </a:tr>
            </a:tbl>
          </a:graphicData>
        </a:graphic>
      </p:graphicFrame>
      <p:graphicFrame>
        <p:nvGraphicFramePr>
          <p:cNvPr id="8206" name="Объект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7410" name="Формула" r:id="rId3" imgW="114151" imgH="215619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714356"/>
            <a:ext cx="1285852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3071810"/>
            <a:ext cx="121444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202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1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charset="0"/>
              <a:cs typeface="+mn-cs"/>
            </a:endParaRPr>
          </a:p>
        </p:txBody>
      </p:sp>
      <p:sp>
        <p:nvSpPr>
          <p:cNvPr id="8209" name="Rectangle 3"/>
          <p:cNvSpPr>
            <a:spLocks noChangeArrowheads="1"/>
          </p:cNvSpPr>
          <p:nvPr/>
        </p:nvSpPr>
        <p:spPr bwMode="auto">
          <a:xfrm>
            <a:off x="142875" y="3709988"/>
            <a:ext cx="885825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800"/>
              <a:t>В равнобедренной трапеции </a:t>
            </a:r>
            <a:r>
              <a:rPr lang="ru-RU" sz="1800" i="1"/>
              <a:t>ABCD </a:t>
            </a:r>
            <a:r>
              <a:rPr lang="ru-RU" sz="1800"/>
              <a:t>меньшее основание </a:t>
            </a:r>
            <a:r>
              <a:rPr lang="ru-RU" sz="1800" i="1"/>
              <a:t>BC </a:t>
            </a:r>
            <a:r>
              <a:rPr lang="ru-RU" sz="1800"/>
              <a:t>равно боковой стороне. На плоскости выбрали точку </a:t>
            </a:r>
            <a:r>
              <a:rPr lang="ru-RU" sz="1800" i="1"/>
              <a:t>E </a:t>
            </a:r>
            <a:r>
              <a:rPr lang="ru-RU" sz="1800"/>
              <a:t>такую, что прямая </a:t>
            </a:r>
            <a:r>
              <a:rPr lang="ru-RU" sz="1800" i="1"/>
              <a:t>BE </a:t>
            </a:r>
            <a:r>
              <a:rPr lang="ru-RU" sz="1800"/>
              <a:t>перпендикулярна прямой </a:t>
            </a:r>
            <a:r>
              <a:rPr lang="ru-RU" sz="1800" i="1"/>
              <a:t>AD</a:t>
            </a:r>
            <a:r>
              <a:rPr lang="ru-RU" sz="1800"/>
              <a:t>, а прямая </a:t>
            </a:r>
            <a:r>
              <a:rPr lang="ru-RU" sz="1800" i="1"/>
              <a:t>CE </a:t>
            </a:r>
            <a:r>
              <a:rPr lang="ru-RU" sz="1800"/>
              <a:t>перпендикулярна прямой </a:t>
            </a:r>
            <a:r>
              <a:rPr lang="ru-RU" sz="1800" i="1"/>
              <a:t>BD</a:t>
            </a:r>
            <a:r>
              <a:rPr lang="ru-RU" sz="1800"/>
              <a:t>.</a:t>
            </a:r>
          </a:p>
          <a:p>
            <a:r>
              <a:rPr lang="ru-RU" sz="1800"/>
              <a:t>а) Докажите, что ∠</a:t>
            </a:r>
            <a:r>
              <a:rPr lang="ru-RU" sz="1800" i="1"/>
              <a:t>AEB =</a:t>
            </a:r>
            <a:r>
              <a:rPr lang="ru-RU" sz="1800"/>
              <a:t>∠</a:t>
            </a:r>
            <a:r>
              <a:rPr lang="ru-RU" sz="1800" i="1"/>
              <a:t>ADB</a:t>
            </a:r>
            <a:r>
              <a:rPr lang="ru-RU" sz="1800"/>
              <a:t>.</a:t>
            </a:r>
          </a:p>
          <a:p>
            <a:r>
              <a:rPr lang="ru-RU" sz="1800"/>
              <a:t>б) Найдите площадь трапеции </a:t>
            </a:r>
            <a:r>
              <a:rPr lang="ru-RU" sz="1800" i="1"/>
              <a:t>ABCD</a:t>
            </a:r>
            <a:r>
              <a:rPr lang="ru-RU" sz="1800"/>
              <a:t>, если </a:t>
            </a:r>
            <a:r>
              <a:rPr lang="ru-RU" sz="1800" i="1"/>
              <a:t>AB=</a:t>
            </a:r>
            <a:r>
              <a:rPr lang="ru-RU" sz="1800"/>
              <a:t>32, cos ∠</a:t>
            </a:r>
            <a:r>
              <a:rPr lang="ru-RU" sz="1800" i="1"/>
              <a:t>AEB =</a:t>
            </a:r>
            <a:r>
              <a:rPr lang="ru-RU" sz="1800"/>
              <a:t>3/4.</a:t>
            </a:r>
            <a:endParaRPr lang="ru-RU" sz="1800">
              <a:latin typeface="Arial" pitchFamily="34" charset="0"/>
            </a:endParaRPr>
          </a:p>
        </p:txBody>
      </p:sp>
      <p:sp>
        <p:nvSpPr>
          <p:cNvPr id="8210" name="Rectangle 3"/>
          <p:cNvSpPr>
            <a:spLocks noChangeArrowheads="1"/>
          </p:cNvSpPr>
          <p:nvPr/>
        </p:nvSpPr>
        <p:spPr bwMode="auto">
          <a:xfrm>
            <a:off x="107950" y="1268413"/>
            <a:ext cx="885825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В прямоугольном треугольнике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ABC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точка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M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лежит на катете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AC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, а точка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</a:t>
            </a:r>
            <a:r>
              <a:rPr lang="en-US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лежит на продолжении катета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BC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за точку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C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, причём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CM </a:t>
            </a:r>
            <a:r>
              <a:rPr lang="ru-RU" sz="18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=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BC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и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CN </a:t>
            </a:r>
            <a:r>
              <a:rPr lang="ru-RU" sz="18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=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AC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.</a:t>
            </a:r>
            <a:endParaRPr lang="ru-RU" sz="1800">
              <a:latin typeface="Arial" pitchFamily="34" charset="0"/>
              <a:ea typeface="TimesNewRoman"/>
              <a:cs typeface="Times New Roman" pitchFamily="18" charset="0"/>
            </a:endParaRPr>
          </a:p>
          <a:p>
            <a:pPr eaLnBrk="0" hangingPunct="0"/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а) Отрезки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CP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и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CQ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— медианы треугольников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ABC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и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NCM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соответственно. Докажите, что прямые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CP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и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CQ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перпендикулярны.</a:t>
            </a:r>
            <a:endParaRPr lang="ru-RU" sz="180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8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б) Прямые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MN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и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AB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пересекаются в точке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, а прямые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BM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и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AN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— в точке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L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. Найдите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KL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, если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BC </a:t>
            </a:r>
            <a:r>
              <a:rPr lang="ru-RU" sz="18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=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1, а </a:t>
            </a:r>
            <a:r>
              <a:rPr lang="ru-RU" sz="18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AC </a:t>
            </a:r>
            <a:r>
              <a:rPr lang="ru-RU" sz="18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= </a:t>
            </a:r>
            <a:r>
              <a:rPr lang="ru-RU" sz="18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5.</a:t>
            </a:r>
            <a:endParaRPr lang="ru-RU" sz="180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50004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dirty="0" smtClean="0">
                <a:solidFill>
                  <a:schemeClr val="tx1"/>
                </a:solidFill>
              </a:rPr>
              <a:t>Профильный ЕГЭ. Задание 17</a:t>
            </a:r>
            <a:endParaRPr lang="en-US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300788" y="5572125"/>
          <a:ext cx="2771775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141"/>
                <a:gridCol w="1443634"/>
              </a:tblGrid>
              <a:tr h="573384"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en-US" sz="26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2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</a:rPr>
                        <a:t>202</a:t>
                      </a:r>
                      <a:r>
                        <a:rPr lang="en-US" sz="26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/>
                </a:tc>
              </a:tr>
              <a:tr h="5696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 dirty="0" smtClean="0"/>
                        <a:t>26</a:t>
                      </a:r>
                      <a:r>
                        <a:rPr lang="ru-RU" sz="2600" b="1" dirty="0" smtClean="0"/>
                        <a:t>,</a:t>
                      </a:r>
                      <a:r>
                        <a:rPr lang="en-US" sz="2600" b="1" dirty="0" smtClean="0"/>
                        <a:t>05</a:t>
                      </a:r>
                      <a:r>
                        <a:rPr lang="ru-RU" sz="2600" b="1" dirty="0" smtClean="0"/>
                        <a:t>%</a:t>
                      </a: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17</a:t>
                      </a:r>
                      <a:r>
                        <a:rPr lang="ru-RU" sz="2600" b="1" dirty="0" smtClean="0"/>
                        <a:t>%</a:t>
                      </a:r>
                      <a:endParaRPr lang="ru-RU" sz="2600" b="1" dirty="0"/>
                    </a:p>
                  </a:txBody>
                  <a:tcPr marL="91439" marR="91439"/>
                </a:tc>
              </a:tr>
            </a:tbl>
          </a:graphicData>
        </a:graphic>
      </p:graphicFrame>
      <p:graphicFrame>
        <p:nvGraphicFramePr>
          <p:cNvPr id="9230" name="Объект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8434" name="Формула" r:id="rId3" imgW="114151" imgH="215619" progId="Equation.3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-36512" y="2996952"/>
            <a:ext cx="121444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202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1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charset="0"/>
              <a:cs typeface="+mn-cs"/>
            </a:endParaRPr>
          </a:p>
        </p:txBody>
      </p:sp>
      <p:sp>
        <p:nvSpPr>
          <p:cNvPr id="9232" name="Rectangle 3"/>
          <p:cNvSpPr>
            <a:spLocks noChangeArrowheads="1"/>
          </p:cNvSpPr>
          <p:nvPr/>
        </p:nvSpPr>
        <p:spPr bwMode="auto">
          <a:xfrm>
            <a:off x="1042988" y="3105150"/>
            <a:ext cx="82867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700"/>
              <a:t>В июле 2025 года планируется взять кредит в банке на сумму 600 тыс. рублей на 6 лет. Условия его возврата таковы:</a:t>
            </a:r>
          </a:p>
          <a:p>
            <a:r>
              <a:rPr lang="ru-RU" sz="1700"/>
              <a:t>— в январе 2026, 2027 и 2028 годов долг возрастает на </a:t>
            </a:r>
            <a:r>
              <a:rPr lang="ru-RU" sz="1700" i="1"/>
              <a:t>r</a:t>
            </a:r>
            <a:r>
              <a:rPr lang="ru-RU" sz="1700"/>
              <a:t>% по сравнению с концом предыдущего года;</a:t>
            </a:r>
          </a:p>
          <a:p>
            <a:r>
              <a:rPr lang="ru-RU" sz="1700"/>
              <a:t>— в январе 2029, 2030 и 2031 годов долг возрастает на 15% по сравнению с концом предыдущего года;</a:t>
            </a:r>
          </a:p>
          <a:p>
            <a:r>
              <a:rPr lang="ru-RU" sz="1700"/>
              <a:t>— с февраля по июнь каждого года необходимо выплатить часть долга;</a:t>
            </a:r>
          </a:p>
          <a:p>
            <a:r>
              <a:rPr lang="ru-RU" sz="1700"/>
              <a:t>— в июле каждого года долг должен быть на одну и ту же величину меньше долга на июль предыдущего года;</a:t>
            </a:r>
          </a:p>
        </p:txBody>
      </p:sp>
      <p:sp>
        <p:nvSpPr>
          <p:cNvPr id="9233" name="Rectangle 3"/>
          <p:cNvSpPr>
            <a:spLocks noChangeArrowheads="1"/>
          </p:cNvSpPr>
          <p:nvPr/>
        </p:nvSpPr>
        <p:spPr bwMode="auto">
          <a:xfrm>
            <a:off x="1000100" y="571480"/>
            <a:ext cx="8286750" cy="244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700" dirty="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В июле 2026 года Иванов планирует взять кредит на пять лет в размере</a:t>
            </a:r>
            <a:r>
              <a:rPr lang="en-US" sz="1700" dirty="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 </a:t>
            </a:r>
            <a:r>
              <a:rPr lang="ru-RU" sz="1700" dirty="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1050 тыс. рублей. Условия его возврата таковы:</a:t>
            </a:r>
            <a:endParaRPr lang="ru-RU" sz="1700" dirty="0">
              <a:latin typeface="Arial" pitchFamily="34" charset="0"/>
              <a:ea typeface="TimesNewRoman"/>
              <a:cs typeface="Times New Roman" pitchFamily="18" charset="0"/>
            </a:endParaRPr>
          </a:p>
          <a:p>
            <a:pPr eaLnBrk="0" hangingPunct="0"/>
            <a:r>
              <a:rPr lang="ru-RU" sz="1700" dirty="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— каждый январь долг возрастает на 10% по сравнению с концом</a:t>
            </a:r>
            <a:r>
              <a:rPr lang="en-US" sz="1700" dirty="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 </a:t>
            </a:r>
            <a:r>
              <a:rPr lang="ru-RU" sz="1700" dirty="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предыдущего года;</a:t>
            </a:r>
            <a:endParaRPr lang="ru-RU" sz="1700" dirty="0">
              <a:latin typeface="Arial" pitchFamily="34" charset="0"/>
              <a:ea typeface="TimesNewRoman"/>
              <a:cs typeface="Times New Roman" pitchFamily="18" charset="0"/>
            </a:endParaRPr>
          </a:p>
          <a:p>
            <a:pPr eaLnBrk="0" hangingPunct="0"/>
            <a:r>
              <a:rPr lang="ru-RU" sz="1700" dirty="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— с февраля по июнь каждого года необходимо выплатить одним платежом</a:t>
            </a:r>
            <a:endParaRPr lang="ru-RU" sz="1700" dirty="0">
              <a:latin typeface="Arial" pitchFamily="34" charset="0"/>
              <a:ea typeface="TimesNewRoman"/>
              <a:cs typeface="Times New Roman" pitchFamily="18" charset="0"/>
            </a:endParaRPr>
          </a:p>
          <a:p>
            <a:pPr eaLnBrk="0" hangingPunct="0"/>
            <a:r>
              <a:rPr lang="ru-RU" sz="1700" dirty="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часть долга;</a:t>
            </a:r>
            <a:endParaRPr lang="ru-RU" sz="1700" dirty="0">
              <a:latin typeface="Arial" pitchFamily="34" charset="0"/>
              <a:ea typeface="TimesNewRoman"/>
              <a:cs typeface="Times New Roman" pitchFamily="18" charset="0"/>
            </a:endParaRPr>
          </a:p>
          <a:p>
            <a:pPr eaLnBrk="0" hangingPunct="0"/>
            <a:r>
              <a:rPr lang="ru-RU" sz="1700" dirty="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— в июле 2027, 2028 и 2029 годов долг остаётся равным 1050 тыс. рублей;</a:t>
            </a:r>
            <a:endParaRPr lang="ru-RU" sz="1700" dirty="0">
              <a:latin typeface="Arial" pitchFamily="34" charset="0"/>
              <a:ea typeface="TimesNewRoman"/>
              <a:cs typeface="Times New Roman" pitchFamily="18" charset="0"/>
            </a:endParaRPr>
          </a:p>
          <a:p>
            <a:pPr eaLnBrk="0" hangingPunct="0"/>
            <a:r>
              <a:rPr lang="ru-RU" sz="1700" dirty="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— выплаты в 2030 и 2031 годах равны;</a:t>
            </a:r>
            <a:endParaRPr lang="ru-RU" sz="1700" dirty="0">
              <a:latin typeface="Arial" pitchFamily="34" charset="0"/>
              <a:ea typeface="TimesNewRoman"/>
              <a:cs typeface="Times New Roman" pitchFamily="18" charset="0"/>
            </a:endParaRPr>
          </a:p>
          <a:p>
            <a:pPr eaLnBrk="0" hangingPunct="0"/>
            <a:r>
              <a:rPr lang="ru-RU" sz="1700" dirty="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— к июлю 2031 года долг будет выплачен полностью.</a:t>
            </a:r>
            <a:endParaRPr lang="ru-RU" sz="1700" dirty="0">
              <a:latin typeface="Arial" pitchFamily="34" charset="0"/>
              <a:ea typeface="TimesNewRoman"/>
              <a:cs typeface="Times New Roman" pitchFamily="18" charset="0"/>
            </a:endParaRPr>
          </a:p>
          <a:p>
            <a:pPr eaLnBrk="0" hangingPunct="0"/>
            <a:r>
              <a:rPr lang="ru-RU" sz="1700" dirty="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На сколько рублей последняя выплата будет больше первой?</a:t>
            </a:r>
            <a:endParaRPr lang="ru-RU" sz="1700" dirty="0">
              <a:latin typeface="Arial" pitchFamily="34" charset="0"/>
              <a:ea typeface="TimesNewRoman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357166"/>
            <a:ext cx="1115616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202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0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charset="0"/>
              <a:cs typeface="+mn-cs"/>
            </a:endParaRPr>
          </a:p>
        </p:txBody>
      </p:sp>
      <p:sp>
        <p:nvSpPr>
          <p:cNvPr id="9235" name="Rectangle 3"/>
          <p:cNvSpPr>
            <a:spLocks noChangeArrowheads="1"/>
          </p:cNvSpPr>
          <p:nvPr/>
        </p:nvSpPr>
        <p:spPr bwMode="auto">
          <a:xfrm>
            <a:off x="1042988" y="5445125"/>
            <a:ext cx="51847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700"/>
              <a:t>— к июлю 2031 года кредит должен быть полностью погашен.</a:t>
            </a:r>
          </a:p>
          <a:p>
            <a:r>
              <a:rPr lang="ru-RU" sz="1700"/>
              <a:t>Известно, что общая сумма выплат после полного погашения кредита составит 975 тысяч рублей. Найдите </a:t>
            </a:r>
            <a:r>
              <a:rPr lang="ru-RU" sz="1700" i="1"/>
              <a:t>r </a:t>
            </a:r>
            <a:r>
              <a:rPr lang="ru-RU" sz="1700"/>
              <a:t>.</a:t>
            </a:r>
            <a:endParaRPr lang="ru-RU" sz="1700">
              <a:latin typeface="Arial" pitchFamily="34" charset="0"/>
              <a:ea typeface="TimesNewRoman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tx1"/>
                </a:solidFill>
              </a:rPr>
              <a:t>Профильный ЕГЭ. Задание 18</a:t>
            </a:r>
            <a:endParaRPr lang="en-US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14938" y="5214938"/>
          <a:ext cx="3357562" cy="1428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831"/>
                <a:gridCol w="1748731"/>
              </a:tblGrid>
              <a:tr h="755254"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en-US" sz="26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2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</a:rPr>
                        <a:t>202</a:t>
                      </a:r>
                      <a:r>
                        <a:rPr lang="en-US" sz="26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6" marB="45736"/>
                </a:tc>
              </a:tr>
              <a:tr h="6734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 dirty="0" smtClean="0"/>
                        <a:t>1</a:t>
                      </a:r>
                      <a:r>
                        <a:rPr lang="ru-RU" sz="2600" b="1" dirty="0" smtClean="0"/>
                        <a:t>,</a:t>
                      </a:r>
                      <a:r>
                        <a:rPr lang="en-US" sz="2600" b="1" dirty="0" smtClean="0"/>
                        <a:t>8</a:t>
                      </a:r>
                      <a:r>
                        <a:rPr lang="ru-RU" sz="2600" b="1" dirty="0" smtClean="0"/>
                        <a:t>7%</a:t>
                      </a:r>
                    </a:p>
                  </a:txBody>
                  <a:tcPr marL="91439" marR="91439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1</a:t>
                      </a:r>
                      <a:r>
                        <a:rPr lang="ru-RU" sz="2600" b="1" dirty="0" smtClean="0"/>
                        <a:t>%</a:t>
                      </a:r>
                      <a:endParaRPr lang="ru-RU" sz="2600" b="1" dirty="0"/>
                    </a:p>
                  </a:txBody>
                  <a:tcPr marL="91439" marR="91439" marT="45736" marB="45736"/>
                </a:tc>
              </a:tr>
            </a:tbl>
          </a:graphicData>
        </a:graphic>
      </p:graphicFrame>
      <p:graphicFrame>
        <p:nvGraphicFramePr>
          <p:cNvPr id="10254" name="Объект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9458" name="Формула" r:id="rId3" imgW="114151" imgH="215619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571480"/>
            <a:ext cx="1285852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2020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2928934"/>
            <a:ext cx="121444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2021</a:t>
            </a:r>
          </a:p>
        </p:txBody>
      </p:sp>
      <p:sp>
        <p:nvSpPr>
          <p:cNvPr id="10257" name="TextBox 14"/>
          <p:cNvSpPr txBox="1">
            <a:spLocks noChangeArrowheads="1"/>
          </p:cNvSpPr>
          <p:nvPr/>
        </p:nvSpPr>
        <p:spPr bwMode="auto">
          <a:xfrm>
            <a:off x="214282" y="3571876"/>
            <a:ext cx="943133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Найдите все значения </a:t>
            </a:r>
            <a:r>
              <a:rPr lang="ru-RU" i="1" dirty="0" err="1"/>
              <a:t>a</a:t>
            </a:r>
            <a:r>
              <a:rPr lang="ru-RU" dirty="0"/>
              <a:t>, при каждом из которых уравнение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ru-RU" dirty="0"/>
              <a:t>имеет ровно</a:t>
            </a:r>
            <a:r>
              <a:rPr lang="en-US" dirty="0"/>
              <a:t> </a:t>
            </a:r>
            <a:r>
              <a:rPr lang="ru-RU" dirty="0"/>
              <a:t>два различных корня</a:t>
            </a:r>
          </a:p>
        </p:txBody>
      </p:sp>
      <p:sp>
        <p:nvSpPr>
          <p:cNvPr id="10258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800"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259" name="Rectangle 8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100">
                <a:latin typeface="Calibri" pitchFamily="34" charset="0"/>
                <a:cs typeface="Times New Roman" pitchFamily="18" charset="0"/>
              </a:rPr>
              <a:t> </a:t>
            </a:r>
            <a:endParaRPr lang="en-US" sz="1800">
              <a:latin typeface="Arial" pitchFamily="34" charset="0"/>
            </a:endParaRPr>
          </a:p>
        </p:txBody>
      </p:sp>
      <p:sp>
        <p:nvSpPr>
          <p:cNvPr id="10260" name="TextBox 14"/>
          <p:cNvSpPr txBox="1">
            <a:spLocks noChangeArrowheads="1"/>
          </p:cNvSpPr>
          <p:nvPr/>
        </p:nvSpPr>
        <p:spPr bwMode="auto">
          <a:xfrm>
            <a:off x="323850" y="1268413"/>
            <a:ext cx="9431338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Найдите все значения а, при каждом из которых система </a:t>
            </a:r>
          </a:p>
          <a:p>
            <a:r>
              <a:rPr lang="ru-RU" dirty="0"/>
              <a:t>уравнений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имеет ровно два различных решения </a:t>
            </a:r>
          </a:p>
        </p:txBody>
      </p:sp>
      <p:pic>
        <p:nvPicPr>
          <p:cNvPr id="10261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1643050"/>
            <a:ext cx="2871787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2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3929066"/>
            <a:ext cx="3960813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tx1"/>
                </a:solidFill>
              </a:rPr>
              <a:t>Профильный ЕГЭ. Задание 19</a:t>
            </a:r>
            <a:endParaRPr lang="en-US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5000" y="5627688"/>
          <a:ext cx="3214688" cy="1016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369"/>
                <a:gridCol w="1674319"/>
              </a:tblGrid>
              <a:tr h="528345"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en-US" sz="26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2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</a:rPr>
                        <a:t>202</a:t>
                      </a:r>
                      <a:r>
                        <a:rPr lang="en-US" sz="26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4" marB="45714"/>
                </a:tc>
              </a:tr>
              <a:tr h="4876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 dirty="0" smtClean="0"/>
                        <a:t>11</a:t>
                      </a:r>
                      <a:r>
                        <a:rPr lang="ru-RU" sz="2600" b="1" dirty="0" smtClean="0"/>
                        <a:t>,</a:t>
                      </a:r>
                      <a:r>
                        <a:rPr lang="en-US" sz="2600" b="1" dirty="0" smtClean="0"/>
                        <a:t>1</a:t>
                      </a:r>
                      <a:r>
                        <a:rPr lang="ru-RU" sz="2600" b="1" dirty="0" smtClean="0"/>
                        <a:t>5%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11</a:t>
                      </a:r>
                      <a:r>
                        <a:rPr lang="ru-RU" sz="2600" b="1" dirty="0" smtClean="0"/>
                        <a:t>%</a:t>
                      </a:r>
                      <a:endParaRPr lang="ru-RU" sz="2600" b="1" dirty="0"/>
                    </a:p>
                  </a:txBody>
                  <a:tcPr marL="91439" marR="91439" marT="45714" marB="45714"/>
                </a:tc>
              </a:tr>
            </a:tbl>
          </a:graphicData>
        </a:graphic>
      </p:graphicFrame>
      <p:graphicFrame>
        <p:nvGraphicFramePr>
          <p:cNvPr id="11278" name="Объект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482" name="Формула" r:id="rId3" imgW="114151" imgH="215619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714356"/>
            <a:ext cx="1285852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3286124"/>
            <a:ext cx="121444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202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1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charset="0"/>
              <a:cs typeface="+mn-cs"/>
            </a:endParaRPr>
          </a:p>
        </p:txBody>
      </p:sp>
      <p:sp>
        <p:nvSpPr>
          <p:cNvPr id="11281" name="Rectangle 3"/>
          <p:cNvSpPr>
            <a:spLocks noChangeArrowheads="1"/>
          </p:cNvSpPr>
          <p:nvPr/>
        </p:nvSpPr>
        <p:spPr bwMode="auto">
          <a:xfrm>
            <a:off x="0" y="4000504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800" dirty="0"/>
              <a:t>Сумма цифр трёхзначного числа </a:t>
            </a:r>
            <a:r>
              <a:rPr lang="ru-RU" sz="1800" i="1" dirty="0"/>
              <a:t>A </a:t>
            </a:r>
            <a:r>
              <a:rPr lang="ru-RU" sz="1800" dirty="0"/>
              <a:t>равна </a:t>
            </a:r>
            <a:r>
              <a:rPr lang="ru-RU" sz="1800" i="1" dirty="0"/>
              <a:t>S</a:t>
            </a:r>
            <a:r>
              <a:rPr lang="ru-RU" sz="1800" dirty="0"/>
              <a:t>.</a:t>
            </a:r>
          </a:p>
          <a:p>
            <a:r>
              <a:rPr lang="ru-RU" sz="1800" dirty="0"/>
              <a:t>а) Может ли произведение </a:t>
            </a:r>
            <a:r>
              <a:rPr lang="ru-RU" sz="1800" i="1" dirty="0"/>
              <a:t>A</a:t>
            </a:r>
            <a:r>
              <a:rPr lang="ru-RU" sz="1800" dirty="0"/>
              <a:t>⋅</a:t>
            </a:r>
            <a:r>
              <a:rPr lang="ru-RU" sz="1800" i="1" dirty="0"/>
              <a:t>S </a:t>
            </a:r>
            <a:r>
              <a:rPr lang="ru-RU" sz="1800" dirty="0"/>
              <a:t>быть равно 2800?</a:t>
            </a:r>
          </a:p>
          <a:p>
            <a:r>
              <a:rPr lang="ru-RU" sz="1800" dirty="0"/>
              <a:t>б) Может ли произведение </a:t>
            </a:r>
            <a:r>
              <a:rPr lang="ru-RU" sz="1800" i="1" dirty="0"/>
              <a:t>A</a:t>
            </a:r>
            <a:r>
              <a:rPr lang="ru-RU" sz="1800" dirty="0"/>
              <a:t>⋅</a:t>
            </a:r>
            <a:r>
              <a:rPr lang="ru-RU" sz="1800" i="1" dirty="0"/>
              <a:t>S </a:t>
            </a:r>
            <a:r>
              <a:rPr lang="ru-RU" sz="1800" dirty="0"/>
              <a:t>быть равно 2491?</a:t>
            </a:r>
          </a:p>
          <a:p>
            <a:r>
              <a:rPr lang="ru-RU" sz="1800" dirty="0"/>
              <a:t>в) Найдите наибольшее значение произведения </a:t>
            </a:r>
            <a:r>
              <a:rPr lang="ru-RU" sz="1800" i="1" dirty="0"/>
              <a:t>A</a:t>
            </a:r>
            <a:r>
              <a:rPr lang="ru-RU" sz="1800" dirty="0"/>
              <a:t>⋅</a:t>
            </a:r>
            <a:r>
              <a:rPr lang="ru-RU" sz="1800" i="1" dirty="0"/>
              <a:t>S</a:t>
            </a:r>
            <a:r>
              <a:rPr lang="ru-RU" sz="1800" dirty="0"/>
              <a:t>, если известно, что оно меньше 5997.</a:t>
            </a:r>
            <a:endParaRPr lang="ru-RU" sz="1800" dirty="0">
              <a:latin typeface="Arial" pitchFamily="34" charset="0"/>
              <a:ea typeface="TimesNewRoman"/>
              <a:cs typeface="Times New Roman" pitchFamily="18" charset="0"/>
            </a:endParaRPr>
          </a:p>
        </p:txBody>
      </p:sp>
      <p:sp>
        <p:nvSpPr>
          <p:cNvPr id="11282" name="Rectangle 3"/>
          <p:cNvSpPr>
            <a:spLocks noChangeArrowheads="1"/>
          </p:cNvSpPr>
          <p:nvPr/>
        </p:nvSpPr>
        <p:spPr bwMode="auto">
          <a:xfrm>
            <a:off x="0" y="1428736"/>
            <a:ext cx="914400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1800" dirty="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На доске написано несколько различных натуральных чисел, в записи которых могут быть только цифры 4 и 9 (возможно, только одна из этих цифр).</a:t>
            </a:r>
            <a:endParaRPr lang="ru-RU" sz="1800" dirty="0">
              <a:latin typeface="Arial" pitchFamily="34" charset="0"/>
              <a:ea typeface="TimesNewRoman"/>
              <a:cs typeface="Times New Roman" pitchFamily="18" charset="0"/>
            </a:endParaRPr>
          </a:p>
          <a:p>
            <a:pPr algn="just" eaLnBrk="0" hangingPunct="0"/>
            <a:r>
              <a:rPr lang="ru-RU" sz="1800" dirty="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а) Может ли сумма этих чисел быть равна 107?</a:t>
            </a:r>
            <a:endParaRPr lang="ru-RU" sz="1800" dirty="0">
              <a:latin typeface="Arial" pitchFamily="34" charset="0"/>
              <a:ea typeface="TimesNewRoman"/>
              <a:cs typeface="Times New Roman" pitchFamily="18" charset="0"/>
            </a:endParaRPr>
          </a:p>
          <a:p>
            <a:pPr algn="just" eaLnBrk="0" hangingPunct="0"/>
            <a:r>
              <a:rPr lang="ru-RU" sz="1800" dirty="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б) Может ли сумма этих чисел быть равна 289?</a:t>
            </a:r>
            <a:endParaRPr lang="ru-RU" sz="1800" dirty="0">
              <a:latin typeface="Arial" pitchFamily="34" charset="0"/>
              <a:ea typeface="TimesNewRoman"/>
              <a:cs typeface="Times New Roman" pitchFamily="18" charset="0"/>
            </a:endParaRPr>
          </a:p>
          <a:p>
            <a:pPr algn="just" eaLnBrk="0" hangingPunct="0"/>
            <a:r>
              <a:rPr lang="ru-RU" sz="1800" dirty="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в) Какое наименьшее количество чисел может быть на доске, если их сумма</a:t>
            </a:r>
            <a:endParaRPr lang="ru-RU" sz="1800" dirty="0">
              <a:latin typeface="Arial" pitchFamily="34" charset="0"/>
              <a:ea typeface="TimesNewRoman"/>
              <a:cs typeface="Times New Roman" pitchFamily="18" charset="0"/>
            </a:endParaRPr>
          </a:p>
          <a:p>
            <a:pPr algn="just" eaLnBrk="0" hangingPunct="0"/>
            <a:r>
              <a:rPr lang="ru-RU" sz="1800" dirty="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равна 3986?</a:t>
            </a:r>
            <a:endParaRPr lang="ru-RU" sz="1800" dirty="0">
              <a:latin typeface="Arial" pitchFamily="34" charset="0"/>
              <a:ea typeface="TimesNewRoman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142852"/>
            <a:ext cx="65008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ГВЭ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2021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математике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28.05.2021</a:t>
            </a:r>
            <a:r>
              <a:rPr lang="ru-RU" sz="2400" dirty="0" smtClean="0"/>
              <a:t>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16.06.2021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1071538"/>
          <a:ext cx="8215369" cy="5259197"/>
        </p:xfrm>
        <a:graphic>
          <a:graphicData uri="http://schemas.openxmlformats.org/drawingml/2006/table">
            <a:tbl>
              <a:tblPr/>
              <a:tblGrid>
                <a:gridCol w="1071570"/>
                <a:gridCol w="1000132"/>
                <a:gridCol w="1143008"/>
                <a:gridCol w="857256"/>
                <a:gridCol w="500066"/>
                <a:gridCol w="500066"/>
                <a:gridCol w="571504"/>
                <a:gridCol w="567049"/>
                <a:gridCol w="677596"/>
                <a:gridCol w="663561"/>
                <a:gridCol w="663561"/>
              </a:tblGrid>
              <a:tr h="36235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ОУ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выпуск.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11кл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Кол-во 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участ-ников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ГВЭ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Участие (%)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Получили отметку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Сред-ний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балл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Успеваемость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93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абс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кач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Гимн. </a:t>
                      </a: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Лицей</a:t>
                      </a: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4357" marR="643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349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2,8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82%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32%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357" marR="64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ЕГЭ - 2021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математике (профильный уровень)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миним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балл – 27)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142984"/>
          <a:ext cx="9144001" cy="4643469"/>
        </p:xfrm>
        <a:graphic>
          <a:graphicData uri="http://schemas.openxmlformats.org/drawingml/2006/table">
            <a:tbl>
              <a:tblPr/>
              <a:tblGrid>
                <a:gridCol w="1075730"/>
                <a:gridCol w="1229445"/>
                <a:gridCol w="1459966"/>
                <a:gridCol w="1306925"/>
                <a:gridCol w="1489166"/>
                <a:gridCol w="1162474"/>
                <a:gridCol w="1420295"/>
              </a:tblGrid>
              <a:tr h="16583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ОУ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выпуск.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11кл.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Кол-во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участников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ЕГЭ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Средний  балл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набрали 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миним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. кол-во баллов (чел.)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Набрали 80-89 баллов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(чел.)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Набрали 90-100 баллов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(чел.)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6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6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6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Гимн. 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6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6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6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Лицей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6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6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65607" marR="656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6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349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163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55,4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07" marR="65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643050"/>
          <a:ext cx="9143998" cy="2110371"/>
        </p:xfrm>
        <a:graphic>
          <a:graphicData uri="http://schemas.openxmlformats.org/drawingml/2006/table">
            <a:tbl>
              <a:tblPr/>
              <a:tblGrid>
                <a:gridCol w="1212648"/>
                <a:gridCol w="1073336"/>
                <a:gridCol w="1404608"/>
                <a:gridCol w="1092436"/>
                <a:gridCol w="1092436"/>
                <a:gridCol w="1092436"/>
                <a:gridCol w="1088049"/>
                <a:gridCol w="1088049"/>
              </a:tblGrid>
              <a:tr h="13573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Кол-во участников</a:t>
                      </a: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Участие ( % )</a:t>
                      </a: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Не набрали минимальное кол-во баллов</a:t>
                      </a: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Средний балл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по городу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Средний балл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по 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</a:rPr>
                        <a:t>Кемер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. области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Средний балл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по России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Набрали от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80 -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до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89 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баллов</a:t>
                      </a: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Набрали от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90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 до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100 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баллов</a:t>
                      </a: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163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47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55,4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57,15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55,1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3177" marR="63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42844" y="571480"/>
            <a:ext cx="839499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ЕГЭ - 2021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математике (профильный уровень)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миним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балл – 27)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" y="0"/>
          <a:ext cx="9144000" cy="6732567"/>
        </p:xfrm>
        <a:graphic>
          <a:graphicData uri="http://schemas.openxmlformats.org/drawingml/2006/table">
            <a:tbl>
              <a:tblPr/>
              <a:tblGrid>
                <a:gridCol w="1016006"/>
                <a:gridCol w="1306290"/>
                <a:gridCol w="870860"/>
                <a:gridCol w="870860"/>
                <a:gridCol w="943432"/>
                <a:gridCol w="725717"/>
                <a:gridCol w="798288"/>
                <a:gridCol w="798288"/>
                <a:gridCol w="508002"/>
                <a:gridCol w="603343"/>
                <a:gridCol w="702914"/>
              </a:tblGrid>
              <a:tr h="8238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ОО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Max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балл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Min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балл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Средний балл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Гимназия (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22)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11+1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54,5+4,5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1+5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4,5+23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8+3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36+14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1/ 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0+13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0+59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Лицей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30)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17+4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57+13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1+15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3+50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12+1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40+3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0+2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0+7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0+4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0+13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0+20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0+67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СОШ№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 (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0+1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0+25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0+1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0+25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СОШ№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2 (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19)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5+2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26,5+10,5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0+1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0+5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2+1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10,5+5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0+1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0+5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0+7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0+37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СОШ№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6 (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40)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8+4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20+10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0+9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0+22,5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6+1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15+2,5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0+1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0+2,5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7,5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0+15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0+37,5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СОШ№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8 (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16)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2+2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12,5+12,5%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0+1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0+6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0+1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0+6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0+8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0+50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СОШ№10(15)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1+1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6,5+6,5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0+3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0+20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0+2/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0+13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СОШ№14(17)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1+1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6+6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0+3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0+18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0+5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0+29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Средний (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163)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46+15/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28+9%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2+37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1+23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29+7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18+4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1+3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0,6+1,8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17+2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10+1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0+4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0+2,5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0+71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0+44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55,4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Ср.по России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36,1%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7,2%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22,3%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3,5%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19%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2%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11,4%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55,1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8851" marR="4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828675"/>
          </a:xfrm>
        </p:spPr>
        <p:txBody>
          <a:bodyPr/>
          <a:lstStyle/>
          <a:p>
            <a:pPr eaLnBrk="1" hangingPunct="1"/>
            <a:r>
              <a:rPr lang="ru-RU" sz="2700" b="1" smtClean="0">
                <a:solidFill>
                  <a:schemeClr val="tx1"/>
                </a:solidFill>
              </a:rPr>
              <a:t>Результаты ЕГЭ по профильной математике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349250" y="1638300"/>
          <a:ext cx="8470900" cy="3933827"/>
        </p:xfrm>
        <a:graphic>
          <a:graphicData uri="http://schemas.openxmlformats.org/drawingml/2006/table">
            <a:tbl>
              <a:tblPr/>
              <a:tblGrid>
                <a:gridCol w="2125663"/>
                <a:gridCol w="2125662"/>
                <a:gridCol w="2198688"/>
                <a:gridCol w="2020887"/>
              </a:tblGrid>
              <a:tr h="71045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Результат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г.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г.</a:t>
                      </a: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50406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Число </a:t>
                      </a: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участников, чел.</a:t>
                      </a:r>
                      <a:endParaRPr kumimoji="0" lang="ru-RU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5514</a:t>
                      </a:r>
                      <a:endParaRPr lang="ru-RU" sz="2400" b="1" i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5332</a:t>
                      </a:r>
                      <a:endParaRPr lang="ru-RU" sz="2400" b="1" i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6" marR="68586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60959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 преодолели минимального балла, %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6,</a:t>
                      </a:r>
                      <a:r>
                        <a:rPr kumimoji="0" lang="en-US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83</a:t>
                      </a:r>
                      <a:endParaRPr kumimoji="0" lang="ru-RU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</a:t>
                      </a: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,9</a:t>
                      </a:r>
                      <a:r>
                        <a:rPr kumimoji="0" lang="en-US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7</a:t>
                      </a:r>
                      <a:endParaRPr kumimoji="0" lang="ru-RU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50798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Средний балл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 Кузбассу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55,3</a:t>
                      </a:r>
                      <a:r>
                        <a:rPr kumimoji="0" lang="en-US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9</a:t>
                      </a:r>
                      <a:endParaRPr kumimoji="0" lang="ru-RU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</a:t>
                      </a:r>
                      <a:r>
                        <a:rPr kumimoji="0" lang="en-US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7</a:t>
                      </a: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,</a:t>
                      </a:r>
                      <a:r>
                        <a:rPr kumimoji="0" lang="en-US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15</a:t>
                      </a:r>
                      <a:endParaRPr kumimoji="0" lang="ru-RU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5079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 России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54,2</a:t>
                      </a:r>
                      <a:endParaRPr kumimoji="0" lang="ru-RU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</a:t>
                      </a:r>
                      <a:r>
                        <a:rPr kumimoji="0" lang="en-US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</a:t>
                      </a: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,</a:t>
                      </a:r>
                      <a:r>
                        <a:rPr kumimoji="0" lang="en-US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</a:t>
                      </a:r>
                      <a:endParaRPr kumimoji="0" lang="ru-RU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60957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Получили от 81 до 99 баллов, %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7,16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8</a:t>
                      </a: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,</a:t>
                      </a:r>
                      <a:r>
                        <a:rPr kumimoji="0" lang="en-US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35</a:t>
                      </a:r>
                      <a:endParaRPr kumimoji="0" lang="ru-RU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48417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Получили 100 баллов, чел.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</a:t>
                      </a:r>
                      <a:endParaRPr kumimoji="0" lang="ru-RU" sz="2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8286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000" b="1" dirty="0" smtClean="0">
                <a:solidFill>
                  <a:schemeClr val="tx1"/>
                </a:solidFill>
              </a:rPr>
              <a:t>Процент выполнения заданий</a:t>
            </a:r>
            <a:br>
              <a:rPr lang="ru-RU" sz="3000" b="1" dirty="0" smtClean="0">
                <a:solidFill>
                  <a:schemeClr val="tx1"/>
                </a:solidFill>
              </a:rPr>
            </a:br>
            <a:r>
              <a:rPr lang="ru-RU" sz="3000" b="1" dirty="0" smtClean="0">
                <a:solidFill>
                  <a:schemeClr val="tx1"/>
                </a:solidFill>
              </a:rPr>
              <a:t>по профильной математике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0" y="1124744"/>
          <a:ext cx="9144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000108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tx1"/>
                </a:solidFill>
              </a:rPr>
              <a:t>Профильный ЕГЭ. Задание 13</a:t>
            </a:r>
            <a:endParaRPr lang="en-US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214938" y="5214938"/>
          <a:ext cx="3357562" cy="1263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831"/>
                <a:gridCol w="1748731"/>
              </a:tblGrid>
              <a:tr h="590350"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en-US" sz="26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2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</a:rPr>
                        <a:t>202</a:t>
                      </a:r>
                      <a:r>
                        <a:rPr lang="en-US" sz="26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3" marB="45723"/>
                </a:tc>
              </a:tr>
              <a:tr h="673300"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/>
                        <a:t>2</a:t>
                      </a:r>
                      <a:r>
                        <a:rPr lang="en-US" sz="2600" b="1" dirty="0" smtClean="0"/>
                        <a:t>4,92</a:t>
                      </a:r>
                      <a:r>
                        <a:rPr lang="ru-RU" sz="2600" b="1" dirty="0" smtClean="0"/>
                        <a:t>%</a:t>
                      </a:r>
                      <a:endParaRPr lang="ru-RU" sz="2600" b="1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34</a:t>
                      </a:r>
                      <a:r>
                        <a:rPr lang="ru-RU" sz="2600" b="1" dirty="0" smtClean="0"/>
                        <a:t>%</a:t>
                      </a:r>
                      <a:endParaRPr lang="ru-RU" sz="2600" b="1" dirty="0"/>
                    </a:p>
                  </a:txBody>
                  <a:tcPr marL="91439" marR="91439" marT="45723" marB="45723"/>
                </a:tc>
              </a:tr>
            </a:tbl>
          </a:graphicData>
        </a:graphic>
      </p:graphicFrame>
      <p:graphicFrame>
        <p:nvGraphicFramePr>
          <p:cNvPr id="5134" name="Объект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5362" name="Формула" r:id="rId3" imgW="114151" imgH="215619" progId="Equation.3">
              <p:embed/>
            </p:oleObj>
          </a:graphicData>
        </a:graphic>
      </p:graphicFrame>
      <p:sp>
        <p:nvSpPr>
          <p:cNvPr id="5135" name="Rectangle 3"/>
          <p:cNvSpPr>
            <a:spLocks noChangeArrowheads="1"/>
          </p:cNvSpPr>
          <p:nvPr/>
        </p:nvSpPr>
        <p:spPr bwMode="auto">
          <a:xfrm>
            <a:off x="357188" y="3665538"/>
            <a:ext cx="80724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>
                <a:ea typeface="Calibri" pitchFamily="34" charset="0"/>
                <a:cs typeface="Times New Roman" pitchFamily="18" charset="0"/>
              </a:rPr>
              <a:t>а) Решите уравнение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 </a:t>
            </a:r>
            <a:endParaRPr lang="ru-RU" sz="2000">
              <a:ea typeface="Calibri" pitchFamily="34" charset="0"/>
              <a:cs typeface="Times New Roman" pitchFamily="18" charset="0"/>
              <a:sym typeface="Symbol" pitchFamily="18" charset="2"/>
            </a:endParaRPr>
          </a:p>
          <a:p>
            <a:pPr algn="just" eaLnBrk="0" hangingPunct="0">
              <a:lnSpc>
                <a:spcPct val="150000"/>
              </a:lnSpc>
            </a:pPr>
            <a:r>
              <a:rPr lang="ru-RU" sz="2000">
                <a:ea typeface="Calibri" pitchFamily="34" charset="0"/>
                <a:cs typeface="Times New Roman" pitchFamily="18" charset="0"/>
                <a:sym typeface="Symbol" pitchFamily="18" charset="2"/>
              </a:rPr>
              <a:t>6) Укажите корни этого уравнения, принадлежащие отрезку [</a:t>
            </a:r>
            <a:r>
              <a:rPr lang="en-US" sz="2000">
                <a:ea typeface="Calibri" pitchFamily="34" charset="0"/>
                <a:cs typeface="Times New Roman" pitchFamily="18" charset="0"/>
                <a:sym typeface="Symbol" pitchFamily="18" charset="2"/>
              </a:rPr>
              <a:t>3/2</a:t>
            </a:r>
            <a:r>
              <a:rPr lang="ru-RU" sz="2000">
                <a:ea typeface="Calibri" pitchFamily="34" charset="0"/>
                <a:cs typeface="Times New Roman" pitchFamily="18" charset="0"/>
              </a:rPr>
              <a:t>; </a:t>
            </a:r>
            <a:r>
              <a:rPr lang="en-US" sz="2000">
                <a:ea typeface="Calibri" pitchFamily="34" charset="0"/>
                <a:cs typeface="Times New Roman" pitchFamily="18" charset="0"/>
              </a:rPr>
              <a:t>3</a:t>
            </a:r>
            <a:r>
              <a:rPr lang="en-US" sz="2000">
                <a:ea typeface="Calibri" pitchFamily="34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ru-RU" sz="2000">
                <a:ea typeface="Calibri" pitchFamily="34" charset="0"/>
                <a:cs typeface="Times New Roman" pitchFamily="18" charset="0"/>
              </a:rPr>
              <a:t>]</a:t>
            </a:r>
            <a:r>
              <a:rPr lang="ru-RU" sz="2000">
                <a:ea typeface="Calibri" pitchFamily="34" charset="0"/>
                <a:cs typeface="Times New Roman" pitchFamily="18" charset="0"/>
                <a:sym typeface="Symbol" pitchFamily="18" charset="2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1071546"/>
            <a:ext cx="1285852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3071810"/>
            <a:ext cx="121444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202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1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charset="0"/>
              <a:cs typeface="+mn-cs"/>
            </a:endParaRPr>
          </a:p>
        </p:txBody>
      </p:sp>
      <p:sp>
        <p:nvSpPr>
          <p:cNvPr id="5138" name="Rectangle 3"/>
          <p:cNvSpPr>
            <a:spLocks noChangeArrowheads="1"/>
          </p:cNvSpPr>
          <p:nvPr/>
        </p:nvSpPr>
        <p:spPr bwMode="auto">
          <a:xfrm>
            <a:off x="357158" y="1785926"/>
            <a:ext cx="80724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ea typeface="Calibri" pitchFamily="34" charset="0"/>
                <a:cs typeface="Times New Roman" pitchFamily="18" charset="0"/>
              </a:rPr>
              <a:t>а) Решите уравнение 2sin</a:t>
            </a:r>
            <a:r>
              <a:rPr lang="ru-RU" sz="2000" baseline="30000" dirty="0">
                <a:ea typeface="Calibri" pitchFamily="34" charset="0"/>
                <a:cs typeface="Times New Roman" pitchFamily="18" charset="0"/>
              </a:rPr>
              <a:t>2</a:t>
            </a:r>
            <a:r>
              <a:rPr lang="ru-RU" sz="2000" dirty="0"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000" dirty="0">
                <a:ea typeface="Calibri" pitchFamily="34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ru-RU" sz="2000" dirty="0">
                <a:ea typeface="Calibri" pitchFamily="34" charset="0"/>
                <a:cs typeface="Times New Roman" pitchFamily="18" charset="0"/>
              </a:rPr>
              <a:t>+</a:t>
            </a:r>
            <a:r>
              <a:rPr lang="en-US" sz="2000" dirty="0">
                <a:ea typeface="Calibri" pitchFamily="34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ru-RU" sz="2000" dirty="0">
                <a:ea typeface="Calibri" pitchFamily="34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000" dirty="0">
                <a:ea typeface="Calibri" pitchFamily="34" charset="0"/>
                <a:cs typeface="Times New Roman" pitchFamily="18" charset="0"/>
                <a:sym typeface="Symbol" pitchFamily="18" charset="2"/>
              </a:rPr>
              <a:t>-</a:t>
            </a:r>
            <a:r>
              <a:rPr lang="en-US" sz="2000" dirty="0" err="1">
                <a:ea typeface="Calibri" pitchFamily="34" charset="0"/>
                <a:cs typeface="Times New Roman" pitchFamily="18" charset="0"/>
                <a:sym typeface="Symbol" pitchFamily="18" charset="2"/>
              </a:rPr>
              <a:t>cos</a:t>
            </a:r>
            <a:r>
              <a:rPr lang="ru-RU" sz="2000" dirty="0">
                <a:ea typeface="Calibri" pitchFamily="34" charset="0"/>
                <a:cs typeface="Times New Roman" pitchFamily="18" charset="0"/>
                <a:sym typeface="Symbol" pitchFamily="18" charset="2"/>
              </a:rPr>
              <a:t>(</a:t>
            </a:r>
            <a:r>
              <a:rPr lang="en-US" sz="2000" dirty="0">
                <a:ea typeface="Calibri" pitchFamily="34" charset="0"/>
                <a:cs typeface="Times New Roman" pitchFamily="18" charset="0"/>
                <a:sym typeface="Symbol" pitchFamily="18" charset="2"/>
              </a:rPr>
              <a:t>/2</a:t>
            </a:r>
            <a:r>
              <a:rPr lang="ru-RU" sz="2000" dirty="0">
                <a:ea typeface="Calibri" pitchFamily="34" charset="0"/>
                <a:cs typeface="Times New Roman" pitchFamily="18" charset="0"/>
              </a:rPr>
              <a:t>-</a:t>
            </a:r>
            <a:r>
              <a:rPr lang="en-US" sz="2000" dirty="0">
                <a:ea typeface="Calibri" pitchFamily="34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ru-RU" sz="2000" dirty="0">
                <a:ea typeface="Calibri" pitchFamily="34" charset="0"/>
                <a:cs typeface="Times New Roman" pitchFamily="18" charset="0"/>
                <a:sym typeface="Symbol" pitchFamily="18" charset="2"/>
              </a:rPr>
              <a:t>)=0</a:t>
            </a:r>
          </a:p>
          <a:p>
            <a:pPr algn="just" eaLnBrk="0" hangingPunct="0">
              <a:lnSpc>
                <a:spcPct val="150000"/>
              </a:lnSpc>
            </a:pPr>
            <a:r>
              <a:rPr lang="ru-RU" sz="2000" dirty="0">
                <a:ea typeface="Calibri" pitchFamily="34" charset="0"/>
                <a:cs typeface="Times New Roman" pitchFamily="18" charset="0"/>
                <a:sym typeface="Symbol" pitchFamily="18" charset="2"/>
              </a:rPr>
              <a:t>6) Укажите корни этого уравнения, принадлежащие отрезку [-</a:t>
            </a:r>
            <a:r>
              <a:rPr lang="en-US" sz="2000" dirty="0">
                <a:ea typeface="Calibri" pitchFamily="34" charset="0"/>
                <a:cs typeface="Times New Roman" pitchFamily="18" charset="0"/>
                <a:sym typeface="Symbol" pitchFamily="18" charset="2"/>
              </a:rPr>
              <a:t>5/2</a:t>
            </a:r>
            <a:r>
              <a:rPr lang="ru-RU" sz="2000" dirty="0">
                <a:ea typeface="Calibri" pitchFamily="34" charset="0"/>
                <a:cs typeface="Times New Roman" pitchFamily="18" charset="0"/>
              </a:rPr>
              <a:t>; -</a:t>
            </a:r>
            <a:r>
              <a:rPr lang="en-US" sz="2000" dirty="0">
                <a:ea typeface="Calibri" pitchFamily="34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ru-RU" sz="2000" dirty="0">
                <a:ea typeface="Calibri" pitchFamily="34" charset="0"/>
                <a:cs typeface="Times New Roman" pitchFamily="18" charset="0"/>
              </a:rPr>
              <a:t>]</a:t>
            </a:r>
            <a:r>
              <a:rPr lang="ru-RU" sz="2000" dirty="0">
                <a:ea typeface="Calibri" pitchFamily="34" charset="0"/>
                <a:cs typeface="Times New Roman" pitchFamily="18" charset="0"/>
                <a:sym typeface="Symbol" pitchFamily="18" charset="2"/>
              </a:rPr>
              <a:t>.</a:t>
            </a:r>
          </a:p>
        </p:txBody>
      </p:sp>
      <p:pic>
        <p:nvPicPr>
          <p:cNvPr id="513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1300" y="3789363"/>
            <a:ext cx="4022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928670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tx1"/>
                </a:solidFill>
              </a:rPr>
              <a:t>Профильный ЕГЭ. Задание 14</a:t>
            </a:r>
            <a:endParaRPr lang="en-US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714875" y="5286375"/>
          <a:ext cx="3714750" cy="1357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12"/>
                <a:gridCol w="1785938"/>
              </a:tblGrid>
              <a:tr h="717492"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en-US" sz="26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ru-RU" sz="2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7" marB="45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en-US" sz="26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sz="2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7" marB="45737"/>
                </a:tc>
              </a:tr>
              <a:tr h="639821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1</a:t>
                      </a:r>
                      <a:r>
                        <a:rPr lang="ru-RU" sz="2600" b="1" dirty="0" smtClean="0"/>
                        <a:t>,</a:t>
                      </a:r>
                      <a:r>
                        <a:rPr lang="en-US" sz="2600" b="1" dirty="0" smtClean="0"/>
                        <a:t>19</a:t>
                      </a:r>
                      <a:r>
                        <a:rPr lang="ru-RU" sz="2600" b="1" dirty="0" smtClean="0"/>
                        <a:t>%</a:t>
                      </a:r>
                      <a:endParaRPr lang="ru-RU" sz="2600" b="1" dirty="0"/>
                    </a:p>
                  </a:txBody>
                  <a:tcPr marL="91439" marR="91439" marT="45737" marB="45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/>
                        <a:t>9</a:t>
                      </a:r>
                      <a:r>
                        <a:rPr lang="ru-RU" sz="2600" b="1" dirty="0" smtClean="0"/>
                        <a:t>%</a:t>
                      </a:r>
                      <a:endParaRPr lang="ru-RU" sz="2600" b="1" dirty="0"/>
                    </a:p>
                  </a:txBody>
                  <a:tcPr marL="91439" marR="91439" marT="45737" marB="45737"/>
                </a:tc>
              </a:tr>
            </a:tbl>
          </a:graphicData>
        </a:graphic>
      </p:graphicFrame>
      <p:sp>
        <p:nvSpPr>
          <p:cNvPr id="6158" name="Rectangle 1"/>
          <p:cNvSpPr>
            <a:spLocks noChangeArrowheads="1"/>
          </p:cNvSpPr>
          <p:nvPr/>
        </p:nvSpPr>
        <p:spPr bwMode="auto">
          <a:xfrm>
            <a:off x="468313" y="3065463"/>
            <a:ext cx="80724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/>
              <a:t>В правильной треугольной пирамиде </a:t>
            </a:r>
            <a:r>
              <a:rPr lang="ru-RU" sz="2000" i="1"/>
              <a:t>SABC </a:t>
            </a:r>
            <a:r>
              <a:rPr lang="ru-RU" sz="2000"/>
              <a:t>сторона основания </a:t>
            </a:r>
            <a:r>
              <a:rPr lang="ru-RU" sz="2000" i="1"/>
              <a:t>AB </a:t>
            </a:r>
            <a:r>
              <a:rPr lang="ru-RU" sz="2000"/>
              <a:t>равна 16, высота </a:t>
            </a:r>
            <a:r>
              <a:rPr lang="ru-RU" sz="2000" i="1"/>
              <a:t>SH </a:t>
            </a:r>
            <a:r>
              <a:rPr lang="ru-RU" sz="2000"/>
              <a:t>равна 10. Точка </a:t>
            </a:r>
            <a:r>
              <a:rPr lang="ru-RU" sz="2000" i="1"/>
              <a:t>K </a:t>
            </a:r>
            <a:r>
              <a:rPr lang="ru-RU" sz="2000"/>
              <a:t>— середина бокового ребра </a:t>
            </a:r>
            <a:r>
              <a:rPr lang="ru-RU" sz="2000" i="1"/>
              <a:t>SA</a:t>
            </a:r>
            <a:r>
              <a:rPr lang="ru-RU" sz="2000"/>
              <a:t>. Плоскость, параллельная плоскости </a:t>
            </a:r>
            <a:r>
              <a:rPr lang="ru-RU" sz="2000" i="1"/>
              <a:t>ABC</a:t>
            </a:r>
            <a:r>
              <a:rPr lang="ru-RU" sz="2000"/>
              <a:t>, проходит через точку </a:t>
            </a:r>
            <a:r>
              <a:rPr lang="ru-RU" sz="2000" i="1"/>
              <a:t>K </a:t>
            </a:r>
            <a:r>
              <a:rPr lang="ru-RU" sz="2000"/>
              <a:t>и пересекает рёбра </a:t>
            </a:r>
            <a:r>
              <a:rPr lang="ru-RU" sz="2000" i="1"/>
              <a:t>SB </a:t>
            </a:r>
            <a:r>
              <a:rPr lang="ru-RU" sz="2000"/>
              <a:t>и </a:t>
            </a:r>
            <a:r>
              <a:rPr lang="ru-RU" sz="2000" i="1"/>
              <a:t>SC </a:t>
            </a:r>
            <a:r>
              <a:rPr lang="ru-RU" sz="2000"/>
              <a:t>в точках </a:t>
            </a:r>
            <a:r>
              <a:rPr lang="ru-RU" sz="2000" i="1"/>
              <a:t>Q </a:t>
            </a:r>
            <a:r>
              <a:rPr lang="ru-RU" sz="2000"/>
              <a:t>и </a:t>
            </a:r>
            <a:r>
              <a:rPr lang="ru-RU" sz="2000" i="1"/>
              <a:t>P </a:t>
            </a:r>
            <a:r>
              <a:rPr lang="ru-RU" sz="2000"/>
              <a:t>соответственно.</a:t>
            </a:r>
          </a:p>
          <a:p>
            <a:r>
              <a:rPr lang="ru-RU" sz="2000"/>
              <a:t>а) Докажите, что площадь четырёхугольника </a:t>
            </a:r>
            <a:r>
              <a:rPr lang="ru-RU" sz="2000" i="1"/>
              <a:t>BCPQ </a:t>
            </a:r>
            <a:r>
              <a:rPr lang="ru-RU" sz="2000"/>
              <a:t>составляет 3/4 площади треугольника </a:t>
            </a:r>
            <a:r>
              <a:rPr lang="ru-RU" sz="2000" i="1"/>
              <a:t>SBC</a:t>
            </a:r>
            <a:r>
              <a:rPr lang="ru-RU" sz="2000"/>
              <a:t>.</a:t>
            </a:r>
          </a:p>
          <a:p>
            <a:r>
              <a:rPr lang="ru-RU" sz="2000"/>
              <a:t>б) Найдите объём пирамиды </a:t>
            </a:r>
            <a:r>
              <a:rPr lang="ru-RU" sz="2000" i="1"/>
              <a:t>KBCPQ</a:t>
            </a:r>
            <a:r>
              <a:rPr lang="ru-RU" sz="2000"/>
              <a:t>.</a:t>
            </a:r>
            <a:endParaRPr lang="ru-RU" sz="1800"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" y="428605"/>
            <a:ext cx="10001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charset="0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2698651"/>
            <a:ext cx="928663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20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charset="0"/>
                <a:cs typeface="+mn-cs"/>
              </a:rPr>
              <a:t>21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charset="0"/>
              <a:cs typeface="+mn-cs"/>
            </a:endParaRPr>
          </a:p>
        </p:txBody>
      </p:sp>
      <p:sp>
        <p:nvSpPr>
          <p:cNvPr id="6161" name="Rectangle 1"/>
          <p:cNvSpPr>
            <a:spLocks noChangeArrowheads="1"/>
          </p:cNvSpPr>
          <p:nvPr/>
        </p:nvSpPr>
        <p:spPr bwMode="auto">
          <a:xfrm>
            <a:off x="468313" y="908050"/>
            <a:ext cx="8072437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В правильной треугольной пирамиде </a:t>
            </a:r>
            <a:r>
              <a:rPr lang="ru-RU" sz="20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SABC </a:t>
            </a:r>
            <a:r>
              <a:rPr lang="ru-RU" sz="20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сторона основания </a:t>
            </a:r>
            <a:r>
              <a:rPr lang="ru-RU" sz="20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AB </a:t>
            </a:r>
            <a:r>
              <a:rPr lang="ru-RU" sz="20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равна 6,</a:t>
            </a:r>
            <a:r>
              <a:rPr lang="en-US" sz="20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 </a:t>
            </a:r>
            <a:r>
              <a:rPr lang="ru-RU" sz="20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а боковое ребро </a:t>
            </a:r>
            <a:r>
              <a:rPr lang="ru-RU" sz="20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SA </a:t>
            </a:r>
            <a:r>
              <a:rPr lang="ru-RU" sz="20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равно 21 . На рёбрах </a:t>
            </a:r>
            <a:r>
              <a:rPr lang="ru-RU" sz="20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AB </a:t>
            </a:r>
            <a:r>
              <a:rPr lang="ru-RU" sz="20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и </a:t>
            </a:r>
            <a:r>
              <a:rPr lang="ru-RU" sz="20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SB </a:t>
            </a:r>
            <a:r>
              <a:rPr lang="ru-RU" sz="20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отмечены точки </a:t>
            </a:r>
            <a:r>
              <a:rPr lang="ru-RU" sz="20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M </a:t>
            </a:r>
            <a:r>
              <a:rPr lang="ru-RU" sz="20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и </a:t>
            </a:r>
            <a:r>
              <a:rPr lang="ru-RU" sz="20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</a:t>
            </a:r>
            <a:r>
              <a:rPr lang="en-US" sz="20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соответственно, причём </a:t>
            </a:r>
            <a:r>
              <a:rPr lang="ru-RU" sz="20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AM </a:t>
            </a:r>
            <a:r>
              <a:rPr lang="ru-RU" sz="20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= </a:t>
            </a:r>
            <a:r>
              <a:rPr lang="ru-RU" sz="20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4 , </a:t>
            </a:r>
            <a:r>
              <a:rPr lang="ru-RU" sz="20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SK </a:t>
            </a:r>
            <a:r>
              <a:rPr lang="ru-RU" sz="20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: </a:t>
            </a:r>
            <a:r>
              <a:rPr lang="ru-RU" sz="2000" i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KB </a:t>
            </a:r>
            <a:r>
              <a:rPr lang="ru-RU" sz="20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=</a:t>
            </a:r>
            <a:r>
              <a:rPr lang="ru-RU" sz="2000">
                <a:solidFill>
                  <a:srgbClr val="000000"/>
                </a:solidFill>
                <a:ea typeface="TimesNewRoman"/>
                <a:cs typeface="Times New Roman" pitchFamily="18" charset="0"/>
              </a:rPr>
              <a:t>1:3.</a:t>
            </a:r>
            <a:endParaRPr lang="ru-RU" sz="2000">
              <a:latin typeface="Arial" pitchFamily="34" charset="0"/>
            </a:endParaRPr>
          </a:p>
          <a:p>
            <a:pPr eaLnBrk="0" hangingPunct="0"/>
            <a:r>
              <a:rPr lang="ru-RU" sz="2000">
                <a:solidFill>
                  <a:srgbClr val="000000"/>
                </a:solidFill>
                <a:ea typeface="TimesNewRoman"/>
                <a:cs typeface="TimesNewRoman"/>
              </a:rPr>
              <a:t>а) Докажите, что плоскость </a:t>
            </a:r>
            <a:r>
              <a:rPr lang="ru-RU" sz="2000" i="1">
                <a:solidFill>
                  <a:srgbClr val="000000"/>
                </a:solidFill>
              </a:rPr>
              <a:t>CKM </a:t>
            </a:r>
            <a:r>
              <a:rPr lang="ru-RU" sz="2000">
                <a:solidFill>
                  <a:srgbClr val="000000"/>
                </a:solidFill>
                <a:ea typeface="TimesNewRoman"/>
                <a:cs typeface="TimesNewRoman"/>
              </a:rPr>
              <a:t>перпендикулярна плоскости </a:t>
            </a:r>
            <a:r>
              <a:rPr lang="ru-RU" sz="2000" i="1">
                <a:solidFill>
                  <a:srgbClr val="000000"/>
                </a:solidFill>
              </a:rPr>
              <a:t>ABC </a:t>
            </a:r>
            <a:r>
              <a:rPr lang="ru-RU" sz="2000">
                <a:solidFill>
                  <a:srgbClr val="000000"/>
                </a:solidFill>
                <a:ea typeface="TimesNewRoman"/>
                <a:cs typeface="TimesNewRoman"/>
              </a:rPr>
              <a:t>.</a:t>
            </a:r>
            <a:endParaRPr lang="ru-RU" sz="2000">
              <a:latin typeface="Arial" pitchFamily="34" charset="0"/>
            </a:endParaRPr>
          </a:p>
          <a:p>
            <a:pPr eaLnBrk="0" hangingPunct="0"/>
            <a:r>
              <a:rPr lang="ru-RU" sz="2000">
                <a:solidFill>
                  <a:srgbClr val="000000"/>
                </a:solidFill>
                <a:ea typeface="TimesNewRoman"/>
                <a:cs typeface="TimesNewRoman"/>
              </a:rPr>
              <a:t>б) Найдите объём пирамиды </a:t>
            </a:r>
            <a:r>
              <a:rPr lang="ru-RU" sz="2000" i="1">
                <a:solidFill>
                  <a:srgbClr val="000000"/>
                </a:solidFill>
              </a:rPr>
              <a:t>BCKM </a:t>
            </a:r>
            <a:r>
              <a:rPr lang="ru-RU" sz="1400">
                <a:solidFill>
                  <a:srgbClr val="000000"/>
                </a:solidFill>
                <a:ea typeface="TimesNewRoman"/>
                <a:cs typeface="TimesNewRoman"/>
              </a:rPr>
              <a:t>.</a:t>
            </a:r>
            <a:endParaRPr lang="ru-RU" sz="180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ема Office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Тема Office">
    <a:majorFont>
      <a:latin typeface="Impact"/>
      <a:ea typeface=""/>
      <a:cs typeface=""/>
    </a:majorFont>
    <a:minorFont>
      <a:latin typeface="Eurostile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1669</Words>
  <PresentationFormat>Экран (4:3)</PresentationFormat>
  <Paragraphs>525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Результаты ЕГЭ по профильной математике</vt:lpstr>
      <vt:lpstr>Процент выполнения заданий по профильной математике</vt:lpstr>
      <vt:lpstr>Профильный ЕГЭ. Задание 13</vt:lpstr>
      <vt:lpstr>Профильный ЕГЭ. Задание 14</vt:lpstr>
      <vt:lpstr>Профильный ЕГЭ. Задание 15</vt:lpstr>
      <vt:lpstr>Профильный ЕГЭ. Задание 16</vt:lpstr>
      <vt:lpstr>Профильный ЕГЭ. Задание 17</vt:lpstr>
      <vt:lpstr>Профильный ЕГЭ. Задание 18</vt:lpstr>
      <vt:lpstr>Профильный ЕГЭ. Задание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15</cp:revision>
  <dcterms:created xsi:type="dcterms:W3CDTF">2021-08-23T08:14:41Z</dcterms:created>
  <dcterms:modified xsi:type="dcterms:W3CDTF">2021-09-20T03:25:10Z</dcterms:modified>
</cp:coreProperties>
</file>